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8" r:id="rId5"/>
    <p:sldId id="260" r:id="rId6"/>
    <p:sldId id="278" r:id="rId7"/>
    <p:sldId id="280" r:id="rId8"/>
    <p:sldId id="279" r:id="rId9"/>
    <p:sldId id="261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1D"/>
    <a:srgbClr val="1E988A"/>
    <a:srgbClr val="18988B"/>
    <a:srgbClr val="021D49"/>
    <a:srgbClr val="333333"/>
    <a:srgbClr val="F26724"/>
    <a:srgbClr val="FFFFFF"/>
    <a:srgbClr val="131E29"/>
    <a:srgbClr val="D8DFE1"/>
    <a:srgbClr val="F9A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76383" autoAdjust="0"/>
  </p:normalViewPr>
  <p:slideViewPr>
    <p:cSldViewPr snapToGrid="0" snapToObjects="1" showGuides="1">
      <p:cViewPr varScale="1">
        <p:scale>
          <a:sx n="87" d="100"/>
          <a:sy n="87" d="100"/>
        </p:scale>
        <p:origin x="145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 Adrian (AQD)" userId="6bcfeb53-3de2-45d1-a455-3653fe4bdd50" providerId="ADAL" clId="{D467E3FA-5BE7-43AA-B1BE-88657D45BB4B}"/>
    <pc:docChg chg="modSld">
      <pc:chgData name="Will Adrian (AQD)" userId="6bcfeb53-3de2-45d1-a455-3653fe4bdd50" providerId="ADAL" clId="{D467E3FA-5BE7-43AA-B1BE-88657D45BB4B}" dt="2023-05-11T23:57:14.576" v="6" actId="20577"/>
      <pc:docMkLst>
        <pc:docMk/>
      </pc:docMkLst>
      <pc:sldChg chg="modSp mod">
        <pc:chgData name="Will Adrian (AQD)" userId="6bcfeb53-3de2-45d1-a455-3653fe4bdd50" providerId="ADAL" clId="{D467E3FA-5BE7-43AA-B1BE-88657D45BB4B}" dt="2023-05-11T23:57:14.576" v="6" actId="20577"/>
        <pc:sldMkLst>
          <pc:docMk/>
          <pc:sldMk cId="2793789192" sldId="280"/>
        </pc:sldMkLst>
        <pc:spChg chg="mod">
          <ac:chgData name="Will Adrian (AQD)" userId="6bcfeb53-3de2-45d1-a455-3653fe4bdd50" providerId="ADAL" clId="{D467E3FA-5BE7-43AA-B1BE-88657D45BB4B}" dt="2023-05-11T23:57:14.576" v="6" actId="20577"/>
          <ac:spMkLst>
            <pc:docMk/>
            <pc:sldMk cId="2793789192" sldId="280"/>
            <ac:spMk id="3" creationId="{F446485B-ADD3-85CA-2869-004648828AD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23306C-0833-7F09-5AF4-D8569D25D9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A48824-7BE8-9BC6-BB79-646A8E5CF9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DE781-5F15-E840-9BA8-F106ECD6294A}" type="datetimeFigureOut">
              <a:rPr lang="en-US" smtClean="0"/>
              <a:t>05/15/2023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86821-EBD3-1D21-1F80-8E9A98F5A5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8C3FA-D616-C550-9C38-8A94E69954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FBE67-8149-4444-BA55-8609BD788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19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A166C-5CBC-4F32-BD83-6EC5A148CCE8}" type="datetimeFigureOut">
              <a:rPr lang="en-US" smtClean="0"/>
              <a:t>05/15/2023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9475F-2C58-483D-95B3-A98BBA1D6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9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9475F-2C58-483D-95B3-A98BBA1D64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8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9475F-2C58-483D-95B3-A98BBA1D64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58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4000" dirty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4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800" b="0" i="0" u="none" strike="noStrike" baseline="0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9475F-2C58-483D-95B3-A98BBA1D64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00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9475F-2C58-483D-95B3-A98BBA1D64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38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Image">
    <p:bg>
      <p:bgPr>
        <a:solidFill>
          <a:srgbClr val="02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E48DB-2B5E-7293-A397-0D2F30D540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04123" y="2121207"/>
            <a:ext cx="5184710" cy="2514876"/>
          </a:xfrm>
        </p:spPr>
        <p:txBody>
          <a:bodyPr anchor="ctr">
            <a:noAutofit/>
          </a:bodyPr>
          <a:lstStyle>
            <a:lvl1pPr algn="l">
              <a:defRPr sz="4800" b="1">
                <a:solidFill>
                  <a:schemeClr val="bg2"/>
                </a:solidFill>
                <a:latin typeface="Poppins" charset="0"/>
                <a:ea typeface="Poppins" charset="0"/>
                <a:cs typeface="Poppins" charset="0"/>
              </a:defRPr>
            </a:lvl1pPr>
          </a:lstStyle>
          <a:p>
            <a:r>
              <a:rPr lang="en-US" dirty="0"/>
              <a:t>Presentation Title Goes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1C110-867C-0E18-3DCA-D786A537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F95D-AC17-0940-839F-D4A43295D9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1011718D-A968-213F-C006-F5FDF214D90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07288" y="1"/>
            <a:ext cx="5184712" cy="6858000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F90D1F6-C7EA-6D12-F6D3-A9C5D418FB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41531" y="-1207184"/>
            <a:ext cx="4828668" cy="1207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0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ivider Slide">
    <p:bg>
      <p:bgPr>
        <a:solidFill>
          <a:srgbClr val="D8D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1C110-867C-0E18-3DCA-D786A537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F95D-AC17-0940-839F-D4A43295D9C7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957E867-16B3-8478-D3A0-1044390151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96882" y="1589313"/>
            <a:ext cx="398236" cy="99559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9D3BF6-1C48-5AEA-B4A5-9F45CB68C96E}"/>
              </a:ext>
            </a:extLst>
          </p:cNvPr>
          <p:cNvCxnSpPr>
            <a:cxnSpLocks/>
          </p:cNvCxnSpPr>
          <p:nvPr userDrawn="1"/>
        </p:nvCxnSpPr>
        <p:spPr>
          <a:xfrm>
            <a:off x="6295118" y="2285999"/>
            <a:ext cx="4814142" cy="0"/>
          </a:xfrm>
          <a:prstGeom prst="line">
            <a:avLst/>
          </a:prstGeom>
          <a:ln w="22225">
            <a:solidFill>
              <a:srgbClr val="F267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2BE175CF-7986-C069-5A63-16FD9E793F2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09542" y="-1783950"/>
            <a:ext cx="4900138" cy="1225034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3BC64CF-71C6-5006-D24C-EC4929B9DA1F}"/>
              </a:ext>
            </a:extLst>
          </p:cNvPr>
          <p:cNvCxnSpPr>
            <a:cxnSpLocks/>
          </p:cNvCxnSpPr>
          <p:nvPr userDrawn="1"/>
        </p:nvCxnSpPr>
        <p:spPr>
          <a:xfrm>
            <a:off x="1069975" y="2285999"/>
            <a:ext cx="4814142" cy="0"/>
          </a:xfrm>
          <a:prstGeom prst="line">
            <a:avLst/>
          </a:prstGeom>
          <a:ln w="22225">
            <a:solidFill>
              <a:srgbClr val="F267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8D9A7F6C-5913-41E3-8AD4-04FC5C7E3F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2739" y="2950034"/>
            <a:ext cx="10026521" cy="1654624"/>
          </a:xfrm>
        </p:spPr>
        <p:txBody>
          <a:bodyPr anchor="t">
            <a:noAutofit/>
          </a:bodyPr>
          <a:lstStyle>
            <a:lvl1pPr algn="ctr">
              <a:defRPr sz="4800" b="1">
                <a:solidFill>
                  <a:srgbClr val="131E29"/>
                </a:solidFill>
                <a:latin typeface="Poppins" charset="0"/>
                <a:ea typeface="Poppins" charset="0"/>
                <a:cs typeface="Poppins" charset="0"/>
              </a:defRPr>
            </a:lvl1pPr>
          </a:lstStyle>
          <a:p>
            <a:r>
              <a:rPr lang="en-US" dirty="0"/>
              <a:t>Divider Slide Goes Here</a:t>
            </a:r>
          </a:p>
        </p:txBody>
      </p:sp>
    </p:spTree>
    <p:extLst>
      <p:ext uri="{BB962C8B-B14F-4D97-AF65-F5344CB8AC3E}">
        <p14:creationId xmlns:p14="http://schemas.microsoft.com/office/powerpoint/2010/main" val="222308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DFB6E-7800-932D-5649-BB3B8BEC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F95D-AC17-0940-839F-D4A43295D9C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Bildplatzhalter 2">
            <a:extLst>
              <a:ext uri="{FF2B5EF4-FFF2-40B4-BE49-F238E27FC236}">
                <a16:creationId xmlns:a16="http://schemas.microsoft.com/office/drawing/2014/main" id="{DC9ED99D-5ED1-7F48-14B8-FC148E537C4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6971" y="2399672"/>
            <a:ext cx="5184712" cy="3347546"/>
          </a:xfrm>
          <a:solidFill>
            <a:srgbClr val="D6D6D6"/>
          </a:solidFill>
          <a:ln w="3175"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Bildplatzhalter 2">
            <a:extLst>
              <a:ext uri="{FF2B5EF4-FFF2-40B4-BE49-F238E27FC236}">
                <a16:creationId xmlns:a16="http://schemas.microsoft.com/office/drawing/2014/main" id="{5CB8CEBA-6307-1BB7-D3CE-DD2E40473CE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39289" y="2399672"/>
            <a:ext cx="5184712" cy="3347546"/>
          </a:xfrm>
          <a:solidFill>
            <a:srgbClr val="D6D6D6"/>
          </a:solidFill>
          <a:ln w="3175"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4E3B855-7EFE-C7E0-DA8F-6DDBFBF3A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021D49"/>
                </a:solidFill>
                <a:latin typeface="Poppins" charset="0"/>
                <a:ea typeface="Poppins" charset="0"/>
                <a:cs typeface="Poppins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D480530-20DA-13A3-DB87-0AE8C6CCCF7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8200" y="1874520"/>
            <a:ext cx="5162550" cy="330200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rgbClr val="F26724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SUBHEADER GOES HERE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22D68E-7678-E90B-19F2-F47DF9BE19F1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244590" y="1874520"/>
            <a:ext cx="5162550" cy="330200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rgbClr val="F26724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SUBHEADER GOES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FF6268-12AE-924F-D11E-8A39DFE913D1}"/>
              </a:ext>
            </a:extLst>
          </p:cNvPr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21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07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One 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DFB6E-7800-932D-5649-BB3B8BEC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F95D-AC17-0940-839F-D4A43295D9C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Bildplatzhalter 2">
            <a:extLst>
              <a:ext uri="{FF2B5EF4-FFF2-40B4-BE49-F238E27FC236}">
                <a16:creationId xmlns:a16="http://schemas.microsoft.com/office/drawing/2014/main" id="{DC9ED99D-5ED1-7F48-14B8-FC148E537C4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6971" y="1874520"/>
            <a:ext cx="5184712" cy="3872698"/>
          </a:xfrm>
          <a:solidFill>
            <a:srgbClr val="D6D6D6"/>
          </a:solidFill>
          <a:ln w="3175"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E6DFE60-BCB3-1B4E-C9F5-E9BE3E1EF1A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44590" y="1874520"/>
            <a:ext cx="5162550" cy="4069080"/>
          </a:xfrm>
        </p:spPr>
        <p:txBody>
          <a:bodyPr/>
          <a:lstStyle>
            <a:lvl1pPr>
              <a:defRPr>
                <a:latin typeface="Roboto" charset="0"/>
                <a:ea typeface="Roboto" charset="0"/>
                <a:cs typeface="Roboto" charset="0"/>
              </a:defRPr>
            </a:lvl1pPr>
            <a:lvl2pPr>
              <a:defRPr>
                <a:latin typeface="Roboto" charset="0"/>
                <a:ea typeface="Roboto" charset="0"/>
                <a:cs typeface="Roboto" charset="0"/>
              </a:defRPr>
            </a:lvl2pPr>
            <a:lvl3pPr>
              <a:defRPr>
                <a:latin typeface="Roboto" charset="0"/>
                <a:ea typeface="Roboto" charset="0"/>
                <a:cs typeface="Roboto" charset="0"/>
              </a:defRPr>
            </a:lvl3pPr>
            <a:lvl4pPr>
              <a:defRPr>
                <a:latin typeface="Roboto" charset="0"/>
                <a:ea typeface="Roboto" charset="0"/>
                <a:cs typeface="Roboto" charset="0"/>
              </a:defRPr>
            </a:lvl4pPr>
            <a:lvl5pPr>
              <a:defRPr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FFD2E7-1F4F-70B1-1329-E04B7C2BCDEC}"/>
              </a:ext>
            </a:extLst>
          </p:cNvPr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21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6BF1337-A1E3-77C5-37E3-FC8B60C2D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021D49"/>
                </a:solidFill>
                <a:latin typeface="Poppins" charset="0"/>
                <a:ea typeface="Poppins" charset="0"/>
                <a:cs typeface="Poppins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513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DFB6E-7800-932D-5649-BB3B8BEC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F95D-AC17-0940-839F-D4A43295D9C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6F4C72-DC14-F163-7F95-786EA2162833}"/>
              </a:ext>
            </a:extLst>
          </p:cNvPr>
          <p:cNvSpPr/>
          <p:nvPr userDrawn="1"/>
        </p:nvSpPr>
        <p:spPr>
          <a:xfrm>
            <a:off x="0" y="0"/>
            <a:ext cx="12192000" cy="1812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145B45-4E3E-3147-A79E-22AE312DBBF7}"/>
              </a:ext>
            </a:extLst>
          </p:cNvPr>
          <p:cNvSpPr/>
          <p:nvPr userDrawn="1"/>
        </p:nvSpPr>
        <p:spPr>
          <a:xfrm flipV="1">
            <a:off x="10518058" y="0"/>
            <a:ext cx="1673942" cy="1812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0B21B18F-C681-2CE6-F26B-1C64EE8CACA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5943600"/>
          </a:xfrm>
          <a:solidFill>
            <a:srgbClr val="D6D6D6"/>
          </a:solidFill>
          <a:ln w="3175"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42369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6DF0B6-4E66-FAC2-D5E7-C74D3C3ABB77}"/>
              </a:ext>
            </a:extLst>
          </p:cNvPr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21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CC29FAE-0D47-E367-0841-A97FC8043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021D49"/>
                </a:solidFill>
                <a:latin typeface="Poppins" charset="0"/>
                <a:ea typeface="Poppins" charset="0"/>
                <a:cs typeface="Poppins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0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6DF0B6-4E66-FAC2-D5E7-C74D3C3ABB77}"/>
              </a:ext>
            </a:extLst>
          </p:cNvPr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21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CC29FAE-0D47-E367-0841-A97FC8043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021D49"/>
                </a:solidFill>
                <a:latin typeface="Poppins" charset="0"/>
                <a:ea typeface="Poppins" charset="0"/>
                <a:cs typeface="Poppins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2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Image">
    <p:bg>
      <p:bgPr>
        <a:solidFill>
          <a:srgbClr val="02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2">
            <a:extLst>
              <a:ext uri="{FF2B5EF4-FFF2-40B4-BE49-F238E27FC236}">
                <a16:creationId xmlns:a16="http://schemas.microsoft.com/office/drawing/2014/main" id="{1011718D-A968-213F-C006-F5FDF214D90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5989485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1C110-867C-0E18-3DCA-D786A537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F95D-AC17-0940-839F-D4A43295D9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2A86632-6C60-A801-1EAA-F5BD96B3AE52}"/>
              </a:ext>
            </a:extLst>
          </p:cNvPr>
          <p:cNvSpPr/>
          <p:nvPr userDrawn="1"/>
        </p:nvSpPr>
        <p:spPr>
          <a:xfrm>
            <a:off x="0" y="5989486"/>
            <a:ext cx="12192000" cy="892629"/>
          </a:xfrm>
          <a:prstGeom prst="rect">
            <a:avLst/>
          </a:prstGeom>
          <a:solidFill>
            <a:srgbClr val="021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2E48DB-2B5E-7293-A397-0D2F30D540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88052" y="5989486"/>
            <a:ext cx="9403948" cy="892629"/>
          </a:xfrm>
        </p:spPr>
        <p:txBody>
          <a:bodyPr anchor="ctr">
            <a:noAutofit/>
          </a:bodyPr>
          <a:lstStyle>
            <a:lvl1pPr algn="l">
              <a:defRPr sz="2000" b="1">
                <a:solidFill>
                  <a:schemeClr val="bg2"/>
                </a:solidFill>
                <a:latin typeface="Poppins" charset="0"/>
                <a:ea typeface="Poppins" charset="0"/>
                <a:cs typeface="Poppins" charset="0"/>
              </a:defRPr>
            </a:lvl1pPr>
          </a:lstStyle>
          <a:p>
            <a:r>
              <a:rPr lang="en-US" dirty="0"/>
              <a:t>Presentation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13712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No Image">
    <p:bg>
      <p:bgPr>
        <a:solidFill>
          <a:srgbClr val="02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22A14-1B3D-0243-E398-61A17323004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50435" y="2567522"/>
            <a:ext cx="9313508" cy="2048024"/>
          </a:xfrm>
        </p:spPr>
        <p:txBody>
          <a:bodyPr anchor="ctr">
            <a:noAutofit/>
          </a:bodyPr>
          <a:lstStyle>
            <a:lvl1pPr algn="ctr">
              <a:defRPr sz="4800" b="1">
                <a:solidFill>
                  <a:schemeClr val="bg2"/>
                </a:solidFill>
                <a:latin typeface="Poppins" charset="0"/>
                <a:ea typeface="Poppins" charset="0"/>
                <a:cs typeface="Poppins" charset="0"/>
              </a:defRPr>
            </a:lvl1pPr>
          </a:lstStyle>
          <a:p>
            <a:r>
              <a:rPr lang="en-US" dirty="0"/>
              <a:t>Presentation Title Goes Here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928A97D-6743-D50B-C5C8-E12D33D50C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5407" y="-1104059"/>
            <a:ext cx="4270408" cy="1067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97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6DF0B6-4E66-FAC2-D5E7-C74D3C3ABB77}"/>
              </a:ext>
            </a:extLst>
          </p:cNvPr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21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CC29FAE-0D47-E367-0841-A97FC8043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021D49"/>
                </a:solidFill>
                <a:latin typeface="Poppins" charset="0"/>
                <a:ea typeface="Poppins" charset="0"/>
                <a:cs typeface="Poppins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3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A84AD-1718-4876-27F4-FBA8D031A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oppins" charset="0"/>
                <a:ea typeface="Poppins" charset="0"/>
                <a:cs typeface="Poppins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6AA9E-9F29-E5EF-8B67-69314DBE7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8552"/>
            <a:ext cx="10515600" cy="3453766"/>
          </a:xfrm>
        </p:spPr>
        <p:txBody>
          <a:bodyPr/>
          <a:lstStyle>
            <a:lvl1pPr>
              <a:defRPr>
                <a:latin typeface="Roboto" charset="0"/>
                <a:ea typeface="Roboto" charset="0"/>
                <a:cs typeface="Roboto" charset="0"/>
              </a:defRPr>
            </a:lvl1pPr>
            <a:lvl2pPr>
              <a:defRPr>
                <a:latin typeface="Roboto" charset="0"/>
                <a:ea typeface="Roboto" charset="0"/>
                <a:cs typeface="Roboto" charset="0"/>
              </a:defRPr>
            </a:lvl2pPr>
            <a:lvl3pPr>
              <a:defRPr>
                <a:latin typeface="Roboto" charset="0"/>
                <a:ea typeface="Roboto" charset="0"/>
                <a:cs typeface="Roboto" charset="0"/>
              </a:defRPr>
            </a:lvl3pPr>
            <a:lvl4pPr>
              <a:defRPr>
                <a:latin typeface="Roboto" charset="0"/>
                <a:ea typeface="Roboto" charset="0"/>
                <a:cs typeface="Roboto" charset="0"/>
              </a:defRPr>
            </a:lvl4pPr>
            <a:lvl5pPr>
              <a:defRPr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DFB6E-7800-932D-5649-BB3B8BEC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F95D-AC17-0940-839F-D4A43295D9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FE02585-4A49-4DCF-F57E-357E3F18C73F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8200" y="1874520"/>
            <a:ext cx="10515600" cy="330200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rgbClr val="F26724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SUBHEADER GOES HERE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E5005A-8500-3175-78C3-68F47C521084}"/>
              </a:ext>
            </a:extLst>
          </p:cNvPr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21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7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A84AD-1718-4876-27F4-FBA8D031A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21D49"/>
                </a:solidFill>
                <a:latin typeface="Poppins" charset="0"/>
                <a:ea typeface="Poppins" charset="0"/>
                <a:cs typeface="Poppins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DFB6E-7800-932D-5649-BB3B8BEC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F95D-AC17-0940-839F-D4A43295D9C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FB9436A-1C69-EDEC-E48E-D49321F1E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8552"/>
            <a:ext cx="5162550" cy="3555048"/>
          </a:xfrm>
        </p:spPr>
        <p:txBody>
          <a:bodyPr/>
          <a:lstStyle>
            <a:lvl1pPr>
              <a:defRPr>
                <a:latin typeface="Roboto" charset="0"/>
                <a:ea typeface="Roboto" charset="0"/>
                <a:cs typeface="Roboto" charset="0"/>
              </a:defRPr>
            </a:lvl1pPr>
            <a:lvl2pPr>
              <a:defRPr>
                <a:latin typeface="Roboto" charset="0"/>
                <a:ea typeface="Roboto" charset="0"/>
                <a:cs typeface="Roboto" charset="0"/>
              </a:defRPr>
            </a:lvl2pPr>
            <a:lvl3pPr>
              <a:defRPr>
                <a:latin typeface="Roboto" charset="0"/>
                <a:ea typeface="Roboto" charset="0"/>
                <a:cs typeface="Roboto" charset="0"/>
              </a:defRPr>
            </a:lvl3pPr>
            <a:lvl4pPr>
              <a:defRPr>
                <a:latin typeface="Roboto" charset="0"/>
                <a:ea typeface="Roboto" charset="0"/>
                <a:cs typeface="Roboto" charset="0"/>
              </a:defRPr>
            </a:lvl4pPr>
            <a:lvl5pPr>
              <a:defRPr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C51C638-07F6-5BD8-5625-8550D24AD58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8200" y="1874520"/>
            <a:ext cx="5162550" cy="330200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rgbClr val="F26724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SUBHEADER GOES HERE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E39392D-C691-3141-0F1B-838B78102D2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44590" y="2388552"/>
            <a:ext cx="5162550" cy="3555048"/>
          </a:xfrm>
        </p:spPr>
        <p:txBody>
          <a:bodyPr/>
          <a:lstStyle>
            <a:lvl1pPr>
              <a:defRPr>
                <a:latin typeface="Roboto" charset="0"/>
                <a:ea typeface="Roboto" charset="0"/>
                <a:cs typeface="Roboto" charset="0"/>
              </a:defRPr>
            </a:lvl1pPr>
            <a:lvl2pPr>
              <a:defRPr>
                <a:latin typeface="Roboto" charset="0"/>
                <a:ea typeface="Roboto" charset="0"/>
                <a:cs typeface="Roboto" charset="0"/>
              </a:defRPr>
            </a:lvl2pPr>
            <a:lvl3pPr>
              <a:defRPr>
                <a:latin typeface="Roboto" charset="0"/>
                <a:ea typeface="Roboto" charset="0"/>
                <a:cs typeface="Roboto" charset="0"/>
              </a:defRPr>
            </a:lvl3pPr>
            <a:lvl4pPr>
              <a:defRPr>
                <a:latin typeface="Roboto" charset="0"/>
                <a:ea typeface="Roboto" charset="0"/>
                <a:cs typeface="Roboto" charset="0"/>
              </a:defRPr>
            </a:lvl4pPr>
            <a:lvl5pPr>
              <a:defRPr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B425E0D1-5A4F-F7CE-F913-11ED50016ED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244590" y="1874520"/>
            <a:ext cx="5162550" cy="330200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rgbClr val="F26724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SUBHEADER GOES HERE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884A28-7B06-A793-FCF4-783C3B1A9CB3}"/>
              </a:ext>
            </a:extLst>
          </p:cNvPr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21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6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vider Slide">
    <p:bg>
      <p:bgPr>
        <a:solidFill>
          <a:srgbClr val="2B70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DC7E5272-43F3-B4DC-A387-D6F714DC39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9664" y="-1793890"/>
            <a:ext cx="4900138" cy="1225034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1C110-867C-0E18-3DCA-D786A537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F95D-AC17-0940-839F-D4A43295D9C7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957E867-16B3-8478-D3A0-10443901515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96882" y="1589313"/>
            <a:ext cx="398236" cy="99559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9D3BF6-1C48-5AEA-B4A5-9F45CB68C96E}"/>
              </a:ext>
            </a:extLst>
          </p:cNvPr>
          <p:cNvCxnSpPr>
            <a:cxnSpLocks/>
          </p:cNvCxnSpPr>
          <p:nvPr userDrawn="1"/>
        </p:nvCxnSpPr>
        <p:spPr>
          <a:xfrm>
            <a:off x="6295118" y="2285999"/>
            <a:ext cx="4814142" cy="0"/>
          </a:xfrm>
          <a:prstGeom prst="line">
            <a:avLst/>
          </a:prstGeom>
          <a:ln w="22225">
            <a:solidFill>
              <a:srgbClr val="D8DF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3BC64CF-71C6-5006-D24C-EC4929B9DA1F}"/>
              </a:ext>
            </a:extLst>
          </p:cNvPr>
          <p:cNvCxnSpPr>
            <a:cxnSpLocks/>
          </p:cNvCxnSpPr>
          <p:nvPr userDrawn="1"/>
        </p:nvCxnSpPr>
        <p:spPr>
          <a:xfrm>
            <a:off x="1069975" y="2285999"/>
            <a:ext cx="4814142" cy="0"/>
          </a:xfrm>
          <a:prstGeom prst="line">
            <a:avLst/>
          </a:prstGeom>
          <a:ln w="22225">
            <a:solidFill>
              <a:srgbClr val="D8DF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8D9A7F6C-5913-41E3-8AD4-04FC5C7E3F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2739" y="2950034"/>
            <a:ext cx="10026521" cy="1654624"/>
          </a:xfrm>
        </p:spPr>
        <p:txBody>
          <a:bodyPr anchor="t">
            <a:noAutofit/>
          </a:bodyPr>
          <a:lstStyle>
            <a:lvl1pPr algn="ctr">
              <a:defRPr sz="4800" b="1">
                <a:solidFill>
                  <a:schemeClr val="bg2"/>
                </a:solidFill>
                <a:latin typeface="Poppins" charset="0"/>
                <a:ea typeface="Poppins" charset="0"/>
                <a:cs typeface="Poppins" charset="0"/>
              </a:defRPr>
            </a:lvl1pPr>
          </a:lstStyle>
          <a:p>
            <a:r>
              <a:rPr lang="en-US" dirty="0"/>
              <a:t>Divider Slide Goes Here</a:t>
            </a:r>
          </a:p>
        </p:txBody>
      </p:sp>
    </p:spTree>
    <p:extLst>
      <p:ext uri="{BB962C8B-B14F-4D97-AF65-F5344CB8AC3E}">
        <p14:creationId xmlns:p14="http://schemas.microsoft.com/office/powerpoint/2010/main" val="66223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Slide">
    <p:bg>
      <p:bgPr>
        <a:solidFill>
          <a:srgbClr val="02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1C110-867C-0E18-3DCA-D786A537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F95D-AC17-0940-839F-D4A43295D9C7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957E867-16B3-8478-D3A0-1044390151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96882" y="1589313"/>
            <a:ext cx="398236" cy="99559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9D3BF6-1C48-5AEA-B4A5-9F45CB68C96E}"/>
              </a:ext>
            </a:extLst>
          </p:cNvPr>
          <p:cNvCxnSpPr>
            <a:cxnSpLocks/>
          </p:cNvCxnSpPr>
          <p:nvPr userDrawn="1"/>
        </p:nvCxnSpPr>
        <p:spPr>
          <a:xfrm>
            <a:off x="6295118" y="2285999"/>
            <a:ext cx="4814142" cy="0"/>
          </a:xfrm>
          <a:prstGeom prst="line">
            <a:avLst/>
          </a:prstGeom>
          <a:ln w="22225">
            <a:solidFill>
              <a:srgbClr val="F267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3BC64CF-71C6-5006-D24C-EC4929B9DA1F}"/>
              </a:ext>
            </a:extLst>
          </p:cNvPr>
          <p:cNvCxnSpPr>
            <a:cxnSpLocks/>
          </p:cNvCxnSpPr>
          <p:nvPr userDrawn="1"/>
        </p:nvCxnSpPr>
        <p:spPr>
          <a:xfrm>
            <a:off x="1069975" y="2285999"/>
            <a:ext cx="4814142" cy="0"/>
          </a:xfrm>
          <a:prstGeom prst="line">
            <a:avLst/>
          </a:prstGeom>
          <a:ln w="22225">
            <a:solidFill>
              <a:srgbClr val="F267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>
            <a:extLst>
              <a:ext uri="{FF2B5EF4-FFF2-40B4-BE49-F238E27FC236}">
                <a16:creationId xmlns:a16="http://schemas.microsoft.com/office/drawing/2014/main" id="{220638B3-E0E2-4FBD-2C90-26987983F3D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89664" y="-1520515"/>
            <a:ext cx="4900138" cy="1225034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D9A7F6C-5913-41E3-8AD4-04FC5C7E3F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2739" y="2950034"/>
            <a:ext cx="10026521" cy="1654624"/>
          </a:xfrm>
        </p:spPr>
        <p:txBody>
          <a:bodyPr anchor="t">
            <a:noAutofit/>
          </a:bodyPr>
          <a:lstStyle>
            <a:lvl1pPr algn="ctr">
              <a:defRPr sz="4800" b="1">
                <a:solidFill>
                  <a:schemeClr val="bg2"/>
                </a:solidFill>
                <a:latin typeface="Poppins" charset="0"/>
                <a:ea typeface="Poppins" charset="0"/>
                <a:cs typeface="Poppins" charset="0"/>
              </a:defRPr>
            </a:lvl1pPr>
          </a:lstStyle>
          <a:p>
            <a:r>
              <a:rPr lang="en-US" dirty="0"/>
              <a:t>Divider Slide Goes Here</a:t>
            </a:r>
          </a:p>
        </p:txBody>
      </p:sp>
    </p:spTree>
    <p:extLst>
      <p:ext uri="{BB962C8B-B14F-4D97-AF65-F5344CB8AC3E}">
        <p14:creationId xmlns:p14="http://schemas.microsoft.com/office/powerpoint/2010/main" val="381928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vider Slide">
    <p:bg>
      <p:bgPr>
        <a:solidFill>
          <a:srgbClr val="F9A1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1C110-867C-0E18-3DCA-D786A537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F95D-AC17-0940-839F-D4A43295D9C7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957E867-16B3-8478-D3A0-1044390151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96882" y="1589313"/>
            <a:ext cx="398236" cy="99559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9D3BF6-1C48-5AEA-B4A5-9F45CB68C96E}"/>
              </a:ext>
            </a:extLst>
          </p:cNvPr>
          <p:cNvCxnSpPr>
            <a:cxnSpLocks/>
          </p:cNvCxnSpPr>
          <p:nvPr userDrawn="1"/>
        </p:nvCxnSpPr>
        <p:spPr>
          <a:xfrm>
            <a:off x="6295118" y="2285999"/>
            <a:ext cx="4814142" cy="0"/>
          </a:xfrm>
          <a:prstGeom prst="line">
            <a:avLst/>
          </a:prstGeom>
          <a:ln w="22225">
            <a:solidFill>
              <a:srgbClr val="021D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3BC64CF-71C6-5006-D24C-EC4929B9DA1F}"/>
              </a:ext>
            </a:extLst>
          </p:cNvPr>
          <p:cNvCxnSpPr>
            <a:cxnSpLocks/>
          </p:cNvCxnSpPr>
          <p:nvPr userDrawn="1"/>
        </p:nvCxnSpPr>
        <p:spPr>
          <a:xfrm>
            <a:off x="1069975" y="2285999"/>
            <a:ext cx="4814142" cy="0"/>
          </a:xfrm>
          <a:prstGeom prst="line">
            <a:avLst/>
          </a:prstGeom>
          <a:ln w="22225">
            <a:solidFill>
              <a:srgbClr val="021D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>
            <a:extLst>
              <a:ext uri="{FF2B5EF4-FFF2-40B4-BE49-F238E27FC236}">
                <a16:creationId xmlns:a16="http://schemas.microsoft.com/office/drawing/2014/main" id="{B6E60522-85AA-400F-DAE1-8D0EED8EEB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99603" y="-1793890"/>
            <a:ext cx="4900138" cy="1225034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D9A7F6C-5913-41E3-8AD4-04FC5C7E3F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2739" y="2950034"/>
            <a:ext cx="10026521" cy="1654624"/>
          </a:xfrm>
        </p:spPr>
        <p:txBody>
          <a:bodyPr anchor="t">
            <a:noAutofit/>
          </a:bodyPr>
          <a:lstStyle>
            <a:lvl1pPr algn="ctr">
              <a:defRPr sz="4800" b="1">
                <a:solidFill>
                  <a:srgbClr val="FFFFFF"/>
                </a:solidFill>
                <a:latin typeface="Poppins" charset="0"/>
                <a:ea typeface="Poppins" charset="0"/>
                <a:cs typeface="Poppins" charset="0"/>
              </a:defRPr>
            </a:lvl1pPr>
          </a:lstStyle>
          <a:p>
            <a:r>
              <a:rPr lang="en-US" dirty="0"/>
              <a:t>Divider Slide Goes Here</a:t>
            </a:r>
          </a:p>
        </p:txBody>
      </p:sp>
    </p:spTree>
    <p:extLst>
      <p:ext uri="{BB962C8B-B14F-4D97-AF65-F5344CB8AC3E}">
        <p14:creationId xmlns:p14="http://schemas.microsoft.com/office/powerpoint/2010/main" val="276418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739B49-D71C-B869-5149-1B6D0868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32F8E-B887-1745-29B1-F12B58C95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17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684A8-E50E-121B-F78C-12A403730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9F95D-AC17-0940-839F-D4A43295D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1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2" r:id="rId3"/>
    <p:sldLayoutId id="2147483650" r:id="rId4"/>
    <p:sldLayoutId id="2147483659" r:id="rId5"/>
    <p:sldLayoutId id="2147483658" r:id="rId6"/>
    <p:sldLayoutId id="2147483666" r:id="rId7"/>
    <p:sldLayoutId id="2147483651" r:id="rId8"/>
    <p:sldLayoutId id="2147483667" r:id="rId9"/>
    <p:sldLayoutId id="2147483668" r:id="rId10"/>
    <p:sldLayoutId id="2147483660" r:id="rId11"/>
    <p:sldLayoutId id="2147483661" r:id="rId12"/>
    <p:sldLayoutId id="2147483664" r:id="rId13"/>
    <p:sldLayoutId id="2147483670" r:id="rId14"/>
    <p:sldLayoutId id="214748367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21D49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33333"/>
          </a:solidFill>
          <a:latin typeface="Helvetica" pitchFamily="2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33333"/>
          </a:solidFill>
          <a:latin typeface="Helvetica" pitchFamily="2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33333"/>
          </a:solidFill>
          <a:latin typeface="Helvetica" pitchFamily="2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3333"/>
          </a:solidFill>
          <a:latin typeface="Helvetica" pitchFamily="2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3333"/>
          </a:solidFill>
          <a:latin typeface="Helvetica" pitchFamily="2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49690-7CDC-78AE-7192-D42F4425A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121385"/>
            <a:ext cx="12192000" cy="2048024"/>
          </a:xfrm>
        </p:spPr>
        <p:txBody>
          <a:bodyPr/>
          <a:lstStyle/>
          <a:p>
            <a:r>
              <a:rPr lang="en-US" dirty="0"/>
              <a:t>Rule 205:</a:t>
            </a:r>
            <a:br>
              <a:rPr lang="en-US" dirty="0"/>
            </a:br>
            <a:r>
              <a:rPr lang="en-US" dirty="0"/>
              <a:t>Emission Offsets Generated By Voluntary Mobile Source Emission Reduction Credits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99F90C5-7865-9CE6-1F8A-2A86048D1A60}"/>
              </a:ext>
            </a:extLst>
          </p:cNvPr>
          <p:cNvSpPr txBox="1">
            <a:spLocks/>
          </p:cNvSpPr>
          <p:nvPr/>
        </p:nvSpPr>
        <p:spPr>
          <a:xfrm>
            <a:off x="3503645" y="6067639"/>
            <a:ext cx="5184710" cy="3471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>
                <a:solidFill>
                  <a:schemeClr val="bg2"/>
                </a:solidFill>
                <a:latin typeface="Poppins" charset="0"/>
                <a:ea typeface="Poppins" charset="0"/>
                <a:cs typeface="Poppins" charset="0"/>
              </a:defRPr>
            </a:lvl1pPr>
          </a:lstStyle>
          <a:p>
            <a:pPr algn="ctr"/>
            <a:r>
              <a:rPr lang="en-US" sz="1200" b="0" dirty="0">
                <a:latin typeface="Roboto" panose="02000000000000000000" pitchFamily="2" charset="0"/>
                <a:ea typeface="Roboto" panose="02000000000000000000" pitchFamily="2" charset="0"/>
              </a:rPr>
              <a:t>Will Adrian  :  Senior Planner </a:t>
            </a:r>
          </a:p>
        </p:txBody>
      </p:sp>
      <p:pic>
        <p:nvPicPr>
          <p:cNvPr id="4" name="Graphic 2">
            <a:extLst>
              <a:ext uri="{FF2B5EF4-FFF2-40B4-BE49-F238E27FC236}">
                <a16:creationId xmlns:a16="http://schemas.microsoft.com/office/drawing/2014/main" id="{5A8DC259-6E40-DC6C-93A9-990BDFE9712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506483" y="766003"/>
            <a:ext cx="3179034" cy="145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53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88171-74D2-D7E2-6FAF-C2906C14B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B554B-85A3-FFD3-9580-02462EB3F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Rulemaking initiated through County Manager Briefing: </a:t>
            </a:r>
            <a:r>
              <a:rPr lang="en-US" b="1" dirty="0"/>
              <a:t>November 2021</a:t>
            </a:r>
          </a:p>
          <a:p>
            <a:r>
              <a:rPr lang="en-US" dirty="0"/>
              <a:t>Stakeholder Workshops: </a:t>
            </a:r>
            <a:r>
              <a:rPr lang="en-US" b="1" dirty="0"/>
              <a:t>January 2022 </a:t>
            </a:r>
            <a:r>
              <a:rPr lang="en-US" dirty="0"/>
              <a:t>and </a:t>
            </a:r>
            <a:r>
              <a:rPr lang="en-US" b="1" dirty="0"/>
              <a:t>November 2022</a:t>
            </a:r>
          </a:p>
          <a:p>
            <a:r>
              <a:rPr lang="en-US" dirty="0"/>
              <a:t>Notice of Proposed Rulemaking posted: </a:t>
            </a:r>
            <a:r>
              <a:rPr lang="en-US" b="1" dirty="0"/>
              <a:t>December 2022</a:t>
            </a:r>
          </a:p>
          <a:p>
            <a:r>
              <a:rPr lang="en-US" dirty="0"/>
              <a:t>Board of Supervisors (BOS) public hearing to adopt into the Maricopa County Air Pollution Control Regulations: </a:t>
            </a:r>
            <a:r>
              <a:rPr lang="en-US" b="1" dirty="0"/>
              <a:t>April 26, 2023</a:t>
            </a:r>
            <a:endParaRPr lang="en-US" dirty="0"/>
          </a:p>
          <a:p>
            <a:r>
              <a:rPr lang="en-US" dirty="0"/>
              <a:t>Drafting of the rule included meetings and feedback from stakeholders, EPA, and internal staff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8E00A-5AEF-88FA-4A5E-AF74207DA29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Local Rulemaking</a:t>
            </a:r>
          </a:p>
        </p:txBody>
      </p:sp>
      <p:pic>
        <p:nvPicPr>
          <p:cNvPr id="5" name="Graphic 1">
            <a:extLst>
              <a:ext uri="{FF2B5EF4-FFF2-40B4-BE49-F238E27FC236}">
                <a16:creationId xmlns:a16="http://schemas.microsoft.com/office/drawing/2014/main" id="{8E63CFEF-F5D1-3FAC-4A34-12CD98FC635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8200" y="6058818"/>
            <a:ext cx="1484830" cy="7033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96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65BDE-249F-CD1D-770F-888F51C17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DE159-555B-2DC8-E9B9-A73AEB46B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Submitted to Arizona Department of Environmental Quality (ADEQ) to submit to EPA</a:t>
            </a:r>
          </a:p>
          <a:p>
            <a:pPr lvl="1"/>
            <a:r>
              <a:rPr lang="en-US" dirty="0"/>
              <a:t>ADEQ submission to EPA for evaluation: </a:t>
            </a:r>
            <a:r>
              <a:rPr lang="en-US" b="1" dirty="0"/>
              <a:t>May 4, 2023</a:t>
            </a:r>
          </a:p>
          <a:p>
            <a:r>
              <a:rPr lang="en-US" dirty="0"/>
              <a:t>EPA has 6 months to perform completeness determination</a:t>
            </a:r>
          </a:p>
          <a:p>
            <a:pPr lvl="1"/>
            <a:r>
              <a:rPr lang="en-US" dirty="0"/>
              <a:t>In absence of determination the submittal is deemed complete: </a:t>
            </a:r>
            <a:r>
              <a:rPr lang="en-US" b="1" dirty="0"/>
              <a:t>November 2023</a:t>
            </a:r>
          </a:p>
          <a:p>
            <a:r>
              <a:rPr lang="en-US" dirty="0"/>
              <a:t>EPA then has 12 months to act: </a:t>
            </a:r>
            <a:r>
              <a:rPr lang="en-US" b="1" dirty="0"/>
              <a:t>November 2024 </a:t>
            </a:r>
          </a:p>
          <a:p>
            <a:pPr lvl="1"/>
            <a:r>
              <a:rPr lang="en-US" dirty="0"/>
              <a:t>Actions: Full approval, partial approval/disapproval, conditional approval</a:t>
            </a:r>
          </a:p>
          <a:p>
            <a:r>
              <a:rPr lang="en-US" dirty="0"/>
              <a:t>SIP approval provides for federal enforcement of the rule and is necessary for implementation of the rule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D32DEB-4C0A-F654-DBD7-B78D1C8B374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State Implementation Plan (SIP) Submittal</a:t>
            </a:r>
          </a:p>
        </p:txBody>
      </p:sp>
    </p:spTree>
    <p:extLst>
      <p:ext uri="{BB962C8B-B14F-4D97-AF65-F5344CB8AC3E}">
        <p14:creationId xmlns:p14="http://schemas.microsoft.com/office/powerpoint/2010/main" val="419745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33BAD-51D6-FEB5-C7B5-4D1257CCA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2900"/>
            <a:ext cx="10515600" cy="1325563"/>
          </a:xfrm>
        </p:spPr>
        <p:txBody>
          <a:bodyPr/>
          <a:lstStyle/>
          <a:p>
            <a:r>
              <a:rPr lang="en-US" dirty="0"/>
              <a:t>WM Permit Conditions and Rule 205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6485B-ADD3-85CA-2869-004648828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4372"/>
            <a:ext cx="10515600" cy="40879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WM permit conditions contributed to the drafting of Rule 205</a:t>
            </a:r>
          </a:p>
          <a:p>
            <a:pPr lvl="1"/>
            <a:r>
              <a:rPr lang="en-US" dirty="0"/>
              <a:t>There are many similarities throughout </a:t>
            </a:r>
          </a:p>
          <a:p>
            <a:r>
              <a:rPr lang="en-US" dirty="0"/>
              <a:t>Noteworthy differences:</a:t>
            </a:r>
          </a:p>
          <a:p>
            <a:pPr lvl="1"/>
            <a:r>
              <a:rPr lang="en-US" dirty="0"/>
              <a:t>Retrofit option included</a:t>
            </a:r>
          </a:p>
          <a:p>
            <a:pPr lvl="1"/>
            <a:r>
              <a:rPr lang="en-US" dirty="0"/>
              <a:t>Future replacement/retrofit (implemented prior to stationary source operation)</a:t>
            </a:r>
          </a:p>
          <a:p>
            <a:pPr lvl="1"/>
            <a:r>
              <a:rPr lang="en-US" dirty="0"/>
              <a:t>Replaced vehicle removal – 200 mi outside the nonattainment area </a:t>
            </a:r>
          </a:p>
          <a:p>
            <a:pPr lvl="1"/>
            <a:r>
              <a:rPr lang="en-US" dirty="0"/>
              <a:t>Subsequent vehicle replacement – 20 years</a:t>
            </a:r>
          </a:p>
          <a:p>
            <a:pPr lvl="1"/>
            <a:r>
              <a:rPr lang="en-US" dirty="0"/>
              <a:t>GPS tracking for monitoring (replacement/retrofit vehicle)</a:t>
            </a:r>
          </a:p>
          <a:p>
            <a:pPr lvl="1"/>
            <a:r>
              <a:rPr lang="en-US" dirty="0"/>
              <a:t>Non-MERC vehicles excluded from recordkeeping</a:t>
            </a:r>
          </a:p>
          <a:p>
            <a:pPr lvl="1"/>
            <a:r>
              <a:rPr lang="en-US" dirty="0"/>
              <a:t>Quantification – Appendix A of Rule 205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89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29985-EBDB-45A3-C95D-7DBFC8504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for compliance with Rule 205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9D1D6-B4A5-B99F-FD88-6C10262CC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01351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Make connections: Stationary source + captive fleet owner</a:t>
            </a:r>
          </a:p>
          <a:p>
            <a:r>
              <a:rPr lang="en-US" dirty="0"/>
              <a:t>Pre-application</a:t>
            </a:r>
          </a:p>
          <a:p>
            <a:pPr lvl="1"/>
            <a:r>
              <a:rPr lang="en-US" dirty="0"/>
              <a:t>Preliminary ERC Calculations Review</a:t>
            </a:r>
          </a:p>
          <a:p>
            <a:r>
              <a:rPr lang="en-US" dirty="0"/>
              <a:t>Monitoring of MERCs</a:t>
            </a:r>
          </a:p>
          <a:p>
            <a:pPr lvl="1"/>
            <a:r>
              <a:rPr lang="en-US" dirty="0"/>
              <a:t>GPS installed</a:t>
            </a:r>
          </a:p>
          <a:p>
            <a:pPr lvl="2"/>
            <a:r>
              <a:rPr lang="en-US" dirty="0"/>
              <a:t>Track % VMT within the nonattainment area</a:t>
            </a:r>
          </a:p>
          <a:p>
            <a:pPr lvl="1"/>
            <a:r>
              <a:rPr lang="en-US" dirty="0"/>
              <a:t>Monitoring and recordkeeping requirements</a:t>
            </a:r>
          </a:p>
          <a:p>
            <a:r>
              <a:rPr lang="en-US" dirty="0"/>
              <a:t>Implementation of reductions</a:t>
            </a:r>
          </a:p>
          <a:p>
            <a:pPr lvl="1"/>
            <a:r>
              <a:rPr lang="en-US" dirty="0"/>
              <a:t>Removal/disposal requirements</a:t>
            </a:r>
          </a:p>
          <a:p>
            <a:pPr lvl="1"/>
            <a:r>
              <a:rPr lang="en-US" dirty="0"/>
              <a:t>Retrofit – demonstrate exemption from tampering prohibition</a:t>
            </a:r>
          </a:p>
          <a:p>
            <a:r>
              <a:rPr lang="en-US" dirty="0"/>
              <a:t>MCAQD Business Assistance Unit </a:t>
            </a:r>
          </a:p>
        </p:txBody>
      </p:sp>
    </p:spTree>
    <p:extLst>
      <p:ext uri="{BB962C8B-B14F-4D97-AF65-F5344CB8AC3E}">
        <p14:creationId xmlns:p14="http://schemas.microsoft.com/office/powerpoint/2010/main" val="880973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07C32-B150-6C54-CB78-A06B8FF18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45DDB-EA47-3EC6-8026-FF7668AB9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88552"/>
            <a:ext cx="6096000" cy="355504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70000"/>
              </a:lnSpc>
              <a:buNone/>
            </a:pPr>
            <a:r>
              <a:rPr lang="en-US" sz="2000" dirty="0"/>
              <a:t>Kimberly Butler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en-US" sz="2000" dirty="0"/>
              <a:t>Planning and Analysis Manager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en-US" sz="2000" dirty="0"/>
              <a:t>Kimberly.Butler@Maricopa.gov</a:t>
            </a:r>
          </a:p>
          <a:p>
            <a:pPr marL="0" indent="0" algn="ctr">
              <a:lnSpc>
                <a:spcPct val="70000"/>
              </a:lnSpc>
              <a:spcAft>
                <a:spcPts val="1000"/>
              </a:spcAft>
              <a:buNone/>
            </a:pPr>
            <a:r>
              <a:rPr lang="en-US" sz="2000" dirty="0"/>
              <a:t>602-506-6731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en-US" sz="2000" dirty="0"/>
              <a:t>Will Adrian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en-US" sz="2000" dirty="0"/>
              <a:t>Senior Planner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en-US" sz="2000" dirty="0"/>
              <a:t>William.Adrian@Maricopa.gov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en-US" sz="2000" dirty="0"/>
              <a:t>602-506-6883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A75B9-6EF0-0079-103D-857B7A8F9D1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725" y="1877710"/>
            <a:ext cx="5162550" cy="330200"/>
          </a:xfrm>
        </p:spPr>
        <p:txBody>
          <a:bodyPr/>
          <a:lstStyle/>
          <a:p>
            <a:pPr algn="ctr"/>
            <a:r>
              <a:rPr lang="en-US" dirty="0"/>
              <a:t>Planning and Analysis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6310B5-C91F-0C6E-B045-3085E2C619E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096000" y="2388552"/>
            <a:ext cx="6096000" cy="437360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/>
              <a:t>Amy Kroeger</a:t>
            </a:r>
          </a:p>
          <a:p>
            <a:pPr marL="0" indent="0" algn="ctr">
              <a:buNone/>
            </a:pPr>
            <a:r>
              <a:rPr lang="en-US" dirty="0"/>
              <a:t>Engineer – Title V</a:t>
            </a:r>
          </a:p>
          <a:p>
            <a:pPr marL="0" indent="0" algn="ctr">
              <a:buNone/>
            </a:pPr>
            <a:r>
              <a:rPr lang="en-US" dirty="0"/>
              <a:t>Amy.Kroeger@Maricopa.gov</a:t>
            </a:r>
          </a:p>
          <a:p>
            <a:pPr marL="0" indent="0" algn="ctr">
              <a:spcAft>
                <a:spcPts val="1000"/>
              </a:spcAft>
              <a:buNone/>
            </a:pPr>
            <a:r>
              <a:rPr lang="en-US" dirty="0"/>
              <a:t>602-695-5141</a:t>
            </a:r>
          </a:p>
          <a:p>
            <a:pPr marL="0" indent="0" algn="ctr">
              <a:buNone/>
            </a:pPr>
            <a:r>
              <a:rPr lang="en-US" dirty="0"/>
              <a:t>Hannah Lyman-</a:t>
            </a:r>
            <a:r>
              <a:rPr lang="en-US" dirty="0" err="1"/>
              <a:t>Vetrano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Senior Engineer Associate</a:t>
            </a:r>
          </a:p>
          <a:p>
            <a:pPr marL="0" indent="0" algn="ctr">
              <a:buNone/>
            </a:pPr>
            <a:r>
              <a:rPr lang="en-US" dirty="0"/>
              <a:t>Hannah.Lyman@Maricopa.gov</a:t>
            </a:r>
          </a:p>
          <a:p>
            <a:pPr marL="0" indent="0" algn="ctr">
              <a:spcAft>
                <a:spcPts val="1000"/>
              </a:spcAft>
              <a:buNone/>
            </a:pPr>
            <a:r>
              <a:rPr lang="en-US" dirty="0"/>
              <a:t>602-290-9418</a:t>
            </a:r>
          </a:p>
          <a:p>
            <a:pPr marL="0" indent="0" algn="ctr">
              <a:buNone/>
            </a:pPr>
            <a:r>
              <a:rPr lang="en-US" dirty="0"/>
              <a:t>Audrey Lang</a:t>
            </a:r>
          </a:p>
          <a:p>
            <a:pPr marL="0" indent="0" algn="ctr">
              <a:buNone/>
            </a:pPr>
            <a:r>
              <a:rPr lang="en-US" dirty="0"/>
              <a:t>Engineer Associate</a:t>
            </a:r>
          </a:p>
          <a:p>
            <a:pPr marL="0" indent="0" algn="ctr">
              <a:buNone/>
            </a:pPr>
            <a:r>
              <a:rPr lang="en-US" dirty="0"/>
              <a:t>Audrey.Lang@Maricopa.gov</a:t>
            </a:r>
          </a:p>
          <a:p>
            <a:pPr marL="0" indent="0" algn="ctr">
              <a:buNone/>
            </a:pPr>
            <a:r>
              <a:rPr lang="en-US" dirty="0"/>
              <a:t>602-245-4550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9C095-6523-FC30-D578-67B23C5BE26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562727" y="1877710"/>
            <a:ext cx="5162550" cy="330200"/>
          </a:xfrm>
        </p:spPr>
        <p:txBody>
          <a:bodyPr/>
          <a:lstStyle/>
          <a:p>
            <a:pPr algn="ctr"/>
            <a:r>
              <a:rPr lang="en-US" dirty="0"/>
              <a:t>Permitting – ERC Task Force</a:t>
            </a:r>
          </a:p>
        </p:txBody>
      </p:sp>
      <p:pic>
        <p:nvPicPr>
          <p:cNvPr id="7" name="Graphic 1">
            <a:extLst>
              <a:ext uri="{FF2B5EF4-FFF2-40B4-BE49-F238E27FC236}">
                <a16:creationId xmlns:a16="http://schemas.microsoft.com/office/drawing/2014/main" id="{64332CD5-D4CB-E7FF-88CE-D9405357F9B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38200" y="6058818"/>
            <a:ext cx="1484830" cy="7033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6410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B2C80-35D7-53F0-0C44-3AFE5E4254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96636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icopa County Colors">
      <a:dk1>
        <a:srgbClr val="131D28"/>
      </a:dk1>
      <a:lt1>
        <a:srgbClr val="F1F4F7"/>
      </a:lt1>
      <a:dk2>
        <a:srgbClr val="022F3A"/>
      </a:dk2>
      <a:lt2>
        <a:srgbClr val="F1F4F7"/>
      </a:lt2>
      <a:accent1>
        <a:srgbClr val="132048"/>
      </a:accent1>
      <a:accent2>
        <a:srgbClr val="F26724"/>
      </a:accent2>
      <a:accent3>
        <a:srgbClr val="1E988A"/>
      </a:accent3>
      <a:accent4>
        <a:srgbClr val="D8DFE1"/>
      </a:accent4>
      <a:accent5>
        <a:srgbClr val="FAA21B"/>
      </a:accent5>
      <a:accent6>
        <a:srgbClr val="0070B9"/>
      </a:accent6>
      <a:hlink>
        <a:srgbClr val="0070B9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icopa County HR PowerPoint Template.pptx" id="{B09C6D01-2BD4-49D7-820C-73945E0A7828}" vid="{30AC3256-7AD7-45BD-B402-C0A0EEE003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3562F32C969C4B92333D381892C134" ma:contentTypeVersion="13" ma:contentTypeDescription="Create a new document." ma:contentTypeScope="" ma:versionID="bc47c37d234a60e8964e8f15aa0158e9">
  <xsd:schema xmlns:xsd="http://www.w3.org/2001/XMLSchema" xmlns:xs="http://www.w3.org/2001/XMLSchema" xmlns:p="http://schemas.microsoft.com/office/2006/metadata/properties" xmlns:ns2="2a74e8ca-0806-4ab2-9336-89e2d3ca038e" xmlns:ns3="53157f08-7d58-4143-94fe-bdaa7fe58352" targetNamespace="http://schemas.microsoft.com/office/2006/metadata/properties" ma:root="true" ma:fieldsID="8dc0f0d8099f8d0ca0110ec06a19bad6" ns2:_="" ns3:_="">
    <xsd:import namespace="2a74e8ca-0806-4ab2-9336-89e2d3ca038e"/>
    <xsd:import namespace="53157f08-7d58-4143-94fe-bdaa7fe583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74e8ca-0806-4ab2-9336-89e2d3ca03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0bd39d38-0a20-4b23-b9d1-24d24ed51b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157f08-7d58-4143-94fe-bdaa7fe5835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26ca5de8-25b9-4e00-962e-c5e8ea313814}" ma:internalName="TaxCatchAll" ma:showField="CatchAllData" ma:web="53157f08-7d58-4143-94fe-bdaa7fe58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a74e8ca-0806-4ab2-9336-89e2d3ca038e">
      <Terms xmlns="http://schemas.microsoft.com/office/infopath/2007/PartnerControls"/>
    </lcf76f155ced4ddcb4097134ff3c332f>
    <TaxCatchAll xmlns="53157f08-7d58-4143-94fe-bdaa7fe58352" xsi:nil="true"/>
    <SharedWithUsers xmlns="53157f08-7d58-4143-94fe-bdaa7fe58352">
      <UserInfo>
        <DisplayName>Erick Lao (OET)</DisplayName>
        <AccountId>521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10BCF73-F218-4AEF-91A1-2A35971A72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454D71-A8B1-4DD3-82F1-D23D492E0A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74e8ca-0806-4ab2-9336-89e2d3ca038e"/>
    <ds:schemaRef ds:uri="53157f08-7d58-4143-94fe-bdaa7fe583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76BBFF-CC84-4AD9-A74F-BD14AA53305F}">
  <ds:schemaRefs>
    <ds:schemaRef ds:uri="http://schemas.microsoft.com/office/2006/metadata/properties"/>
    <ds:schemaRef ds:uri="http://schemas.microsoft.com/office/infopath/2007/PartnerControls"/>
    <ds:schemaRef ds:uri="1f224134-23e5-4a25-a84a-84a74549be43"/>
    <ds:schemaRef ds:uri="cad516b6-5e60-427c-84cb-93088935647c"/>
    <ds:schemaRef ds:uri="2a74e8ca-0806-4ab2-9336-89e2d3ca038e"/>
    <ds:schemaRef ds:uri="53157f08-7d58-4143-94fe-bdaa7fe583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AESA_16May23</Template>
  <TotalTime>620</TotalTime>
  <Words>392</Words>
  <Application>Microsoft Office PowerPoint</Application>
  <PresentationFormat>Widescreen</PresentationFormat>
  <Paragraphs>72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Garamond</vt:lpstr>
      <vt:lpstr>Helvetica</vt:lpstr>
      <vt:lpstr>Poppins</vt:lpstr>
      <vt:lpstr>Roboto</vt:lpstr>
      <vt:lpstr>Office Theme</vt:lpstr>
      <vt:lpstr>Rule 205: Emission Offsets Generated By Voluntary Mobile Source Emission Reduction Credits</vt:lpstr>
      <vt:lpstr>Rule Progress</vt:lpstr>
      <vt:lpstr>Rule Progress</vt:lpstr>
      <vt:lpstr>WM Permit Conditions and Rule 205</vt:lpstr>
      <vt:lpstr>Preparation for compliance with Rule 205 </vt:lpstr>
      <vt:lpstr>Contact Information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 205: Emission Offsets Generated By Voluntary Mobile Source Emission Reduction Credits</dc:title>
  <dc:creator>Will Adrian (AQD)</dc:creator>
  <cp:lastModifiedBy>Will Adrian (AQD)</cp:lastModifiedBy>
  <cp:revision>30</cp:revision>
  <dcterms:created xsi:type="dcterms:W3CDTF">2023-05-10T23:29:30Z</dcterms:created>
  <dcterms:modified xsi:type="dcterms:W3CDTF">2023-05-15T22:48:53Z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0x010100B23562F32C969C4B92333D381892C134</vt:lpwstr>
  </property>
  <property fmtid="{D5CDD505-2E9C-101B-9397-08002B2CF9AE}" pid="3" name="MediaServiceImageTags">
    <vt:lpwstr/>
  </property>
</Properties>
</file>